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681b6694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681b6694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[Elicit from the class]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681b6694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681b6694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681b6694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681b6694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681b6694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681b6694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81b6694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81b6694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681b669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681b669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681b6694d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681b6694d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decision trees are not always one-way, and sometimes can form webs or graphs, but can still operate like a tree.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81b6694d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81b6694d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681b6694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681b6694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681b6694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681b6694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81b66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81b66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681b6694d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681b6694d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681b6694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681b6694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81b6694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681b6694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681b6694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681b669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Efficiency Considerations</a:t>
            </a:r>
            <a:r>
              <a:rPr lang="en" sz="1800">
                <a:solidFill>
                  <a:schemeClr val="dk2"/>
                </a:solidFill>
              </a:rPr>
              <a:t>- time, work involved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681b6694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681b6694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681b6694d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681b6694d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81b6694d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81b6694d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681b6694d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681b6694d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681b6694d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681b6694d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using straight-line distance accurately measure how long a railroad track between two cities would be?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 understand that the heuristic MUST be less than or equal to the true cost!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81b6694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81b6694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681b6694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681b6694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681b6694d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681b6694d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681b6694d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681b6694d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81b6694d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681b6694d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681b6694d_2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681b6694d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681b6694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681b6694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681b6694d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681b6694d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 will check the least number of nodes and prove the best path (best of both worlds) [Worst Case - many paths that are very close to each other in cost, or if there are multiple paths that are equal in cost]  - the worst case is breadth first, but it’s ceiling is way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will find the solution but it checks irrelevant nodes, </a:t>
            </a:r>
            <a:r>
              <a:rPr lang="en">
                <a:solidFill>
                  <a:schemeClr val="dk1"/>
                </a:solidFill>
              </a:rPr>
              <a:t> [Worst case - goal node is at the end on the right hand side]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just systematically follows a path, [Worst case - goal node is at the end on the right hand side]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681b669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681b669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681b669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681b669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681b669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681b669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681b6694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681b6694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681b6694d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681b6694d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681b6694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681b6694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Search (BFS DFS A*)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McCoy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Keener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Strategies for Exploring and Mapping the Cave?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 → On a KtS, write down or diagram a strategy for exploring the cave.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minutes → Discuss your strategy with your partner.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 minute → Adjust your strategies with input from your partner.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18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the Cave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25" y="670805"/>
            <a:ext cx="5932776" cy="38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4500800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521275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/>
          <p:nvPr/>
        </p:nvSpPr>
        <p:spPr>
          <a:xfrm>
            <a:off x="3588400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>
            <a:off x="2608875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260887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168552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385050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5405525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6385050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540552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5405525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Depth First Searching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78800"/>
            <a:ext cx="42603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each branch IN ITS ENTIRETY before moving on to another.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DFS Rules: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From the starting node, GO LEFT!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Continue </a:t>
            </a:r>
            <a:r>
              <a:rPr lang="en"/>
              <a:t>going </a:t>
            </a:r>
            <a:r>
              <a:rPr lang="en"/>
              <a:t>left until you reach a dead end (there are no children).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Backtrack to the most recent path not chosen. Go down it and repeat steps 2-3.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97" y="1695752"/>
            <a:ext cx="4036806" cy="23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7014941" y="2441307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6348448" y="2441307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6394122" y="2992046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5727629" y="2992046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5727629" y="3562991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5099359" y="3562991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8297031" y="2992046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7630538" y="2992046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8297031" y="3562991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7630538" y="3562991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7630538" y="2441307"/>
            <a:ext cx="328500" cy="30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and Tree Traversal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you’ve taught Tree Traversal)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type of tree traversal does DFS most resemble: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pre-order?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in-order?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post-order?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relate to Artificial Intelligence?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Imagine each node is a chess move.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a Depth First Search to find a move, SOMEWHERE down the line, that results in checkmate.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 that first move…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issues might arise?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Shortest Route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 we know that the route we found to the treasure is the OPTIMAL route?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could we find a shorter route to treasure?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the Cave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Secret Tunnel!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25" y="670805"/>
            <a:ext cx="5932776" cy="38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4500800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3521275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588400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2608875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260887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68552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6385050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5405525" y="27864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6385050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5405525" y="3718200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405525" y="1887575"/>
            <a:ext cx="483000" cy="49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8"/>
          <p:cNvCxnSpPr>
            <a:stCxn id="188" idx="6"/>
            <a:endCxn id="191" idx="3"/>
          </p:cNvCxnSpPr>
          <p:nvPr/>
        </p:nvCxnSpPr>
        <p:spPr>
          <a:xfrm flipH="1" rot="10800000">
            <a:off x="3091875" y="3208050"/>
            <a:ext cx="2384400" cy="75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Non-tree Structure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Choose your next node arbitrarily.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50" y="445013"/>
            <a:ext cx="44196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Breadth First Searching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0556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 each entire level of options before moving to the next.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BFS Rules: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every option that is 1 step away from the starting node from left to right.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every option that is 2 steps away from the starting node from left to right.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every option that is 3 steps… you get the idea...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5" y="660975"/>
            <a:ext cx="8581825" cy="35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23900" y="3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(Teacher Mode)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527450"/>
            <a:ext cx="862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2 Lessons - BFS and DFS one day, A* the next</a:t>
            </a:r>
            <a:endParaRPr b="1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EQs</a:t>
            </a:r>
            <a:r>
              <a:rPr lang="en">
                <a:solidFill>
                  <a:srgbClr val="9900FF"/>
                </a:solidFill>
              </a:rPr>
              <a:t>: What is Artificial Intelligence? How do computers make decisions?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Objectives</a:t>
            </a:r>
            <a:r>
              <a:rPr lang="en">
                <a:solidFill>
                  <a:srgbClr val="000000"/>
                </a:solidFill>
              </a:rPr>
              <a:t>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Day 1</a:t>
            </a:r>
            <a:r>
              <a:rPr lang="en"/>
              <a:t>: SWBAT emulate a BFS and DFS on a given data set and compare/contrast BFS and DFS.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Day 2</a:t>
            </a:r>
            <a:r>
              <a:rPr lang="en"/>
              <a:t>: SWBAT emulate an A* search on a given data set and compare/contrast informed vs uninformed search.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Key Vocabulary</a:t>
            </a:r>
            <a:r>
              <a:rPr lang="en">
                <a:solidFill>
                  <a:srgbClr val="990000"/>
                </a:solidFill>
              </a:rPr>
              <a:t> - informed vs. uninformed, cost, heuristic, optimal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Extra Materials for extension/support: GeeksforGeeks article, videos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1 - </a:t>
            </a:r>
            <a:r>
              <a:rPr b="1" lang="en"/>
              <a:t>Coding Exercise</a:t>
            </a:r>
            <a:endParaRPr b="1"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Subgoal Label the Depth First Search and </a:t>
            </a:r>
            <a:r>
              <a:rPr b="1" lang="en">
                <a:solidFill>
                  <a:srgbClr val="0000FF"/>
                </a:solidFill>
              </a:rPr>
              <a:t>anticipate</a:t>
            </a:r>
            <a:r>
              <a:rPr b="1" lang="en">
                <a:solidFill>
                  <a:srgbClr val="0000FF"/>
                </a:solidFill>
              </a:rPr>
              <a:t>/design any helper methods in the CaveMap class.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8761D"/>
                </a:solidFill>
              </a:rPr>
              <a:t>Extension: Code the Depth First Search in the CaveMap class. </a:t>
            </a:r>
            <a:r>
              <a:rPr b="1" i="1" lang="en">
                <a:solidFill>
                  <a:srgbClr val="38761D"/>
                </a:solidFill>
              </a:rPr>
              <a:t>[Print the path]</a:t>
            </a:r>
            <a:endParaRPr b="1" i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1 - </a:t>
            </a:r>
            <a:r>
              <a:rPr b="1" lang="en"/>
              <a:t>Wrap Up </a:t>
            </a:r>
            <a:r>
              <a:rPr b="1" lang="en"/>
              <a:t>Discussion Questions</a:t>
            </a:r>
            <a:r>
              <a:rPr lang="en"/>
              <a:t>: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 the difference between BFS and DFS.  Which one is better in your opinion, and why?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not ideal about both BFS and DFS?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Final Thought - reflect on for tomorrow: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 there a way that we could have a more informed (</a:t>
            </a:r>
            <a:r>
              <a:rPr lang="en"/>
              <a:t>intelligent</a:t>
            </a:r>
            <a:r>
              <a:rPr lang="en"/>
              <a:t>) approach to searching?  If so, what might we need in regard to the data tree?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2 -</a:t>
            </a:r>
            <a:r>
              <a:rPr b="1" lang="en">
                <a:solidFill>
                  <a:srgbClr val="0000FF"/>
                </a:solidFill>
              </a:rPr>
              <a:t> A* Search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 (A star) </a:t>
            </a:r>
            <a:r>
              <a:rPr lang="en"/>
              <a:t>Search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Hook: Looking for treasure in a cave system, which path will you take with a  </a:t>
            </a:r>
            <a:r>
              <a:rPr lang="en">
                <a:solidFill>
                  <a:srgbClr val="FF0000"/>
                </a:solidFill>
              </a:rPr>
              <a:t>radiation detector</a:t>
            </a:r>
            <a:r>
              <a:rPr lang="en"/>
              <a:t>? [with cost path analysis]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A* Search: always analyzes path options with a heuristic and picks the route that is the best path forward with consideration of cost of each path (computing space, difficulty, physical distance, literal dollar cost, etc.)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Efficiency Considerations [Elicit from class - from previous day’s activity]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Informed vs Uninformed Searches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*Real world example(?) Google Flight Matrix - (decision making about Node - cities with cost path analysis)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25" y="152400"/>
            <a:ext cx="63332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320" y="0"/>
            <a:ext cx="68556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320" y="0"/>
            <a:ext cx="68556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2340600" y="1926150"/>
            <a:ext cx="702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 = 3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 </a:t>
            </a:r>
            <a:r>
              <a:rPr lang="en">
                <a:solidFill>
                  <a:srgbClr val="00FF00"/>
                </a:solidFill>
              </a:rPr>
              <a:t>= 8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f</a:t>
            </a:r>
            <a:r>
              <a:rPr lang="en">
                <a:solidFill>
                  <a:srgbClr val="FF0000"/>
                </a:solidFill>
              </a:rPr>
              <a:t> = 11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4163600" y="1017725"/>
            <a:ext cx="702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 = 12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 = 1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f = 13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6252950" y="1767350"/>
            <a:ext cx="702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 = 7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 = 3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f = 10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1572950" y="372125"/>
            <a:ext cx="25029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 = the node’s closeness to the goal(treasure)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</a:t>
            </a:r>
            <a:r>
              <a:rPr lang="en">
                <a:solidFill>
                  <a:srgbClr val="00FF00"/>
                </a:solidFill>
              </a:rPr>
              <a:t> = the cost of traveling to that node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</a:t>
            </a:r>
            <a:r>
              <a:rPr lang="en">
                <a:solidFill>
                  <a:srgbClr val="FF0000"/>
                </a:solidFill>
              </a:rPr>
              <a:t> = h + g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11700" y="8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g-values and h-values overview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590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The g-value</a:t>
            </a:r>
            <a:r>
              <a:rPr lang="en"/>
              <a:t> is the </a:t>
            </a:r>
            <a:r>
              <a:rPr b="1" lang="en" u="sng"/>
              <a:t>actual</a:t>
            </a:r>
            <a:r>
              <a:rPr b="1" lang="en"/>
              <a:t> </a:t>
            </a:r>
            <a:r>
              <a:rPr lang="en"/>
              <a:t>cost of traveling from one node to another directly.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 stands for G-money, because it’s the cost.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The h-value</a:t>
            </a:r>
            <a:r>
              <a:rPr lang="en"/>
              <a:t> is an estimate of the total cost to travel from that node to the goal node.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 stands for heuristic, a problem solving technique that involves approximating (by drawing pictures or quickly estimating)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 also stands for wHole cost from this node to the goal.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should the h-value of the goal node be?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Admissible </a:t>
            </a:r>
            <a:r>
              <a:rPr lang="en"/>
              <a:t>- an h-value is admissible (usable) only if it is less than or equal to the actual cost. Therefore, a heuristic can be seen as a MINIMUM total cost from one node to the goal.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 Search Basics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9" y="0"/>
            <a:ext cx="8776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2340600" y="205852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253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3372700" y="210597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176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2751400" y="266302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193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408900" y="180037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366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1134325" y="1401050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374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1030200" y="271142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329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1891075" y="101772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380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3423550" y="3093050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100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2922225" y="4351075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160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4495425" y="3769100"/>
            <a:ext cx="621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0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6133800" y="1146875"/>
            <a:ext cx="26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Even though Sibiu is farther away (higher g-value) than Timisoara and Zerind, it ultimately puts us much closer to Bucharest (h-value of 253).  The sum of g and h is the lowest, so its minimum overall cost from Arad to Bucharest is lower than the others, and we will explore that first.</a:t>
            </a:r>
            <a:endParaRPr sz="1700"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4034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650" y="246250"/>
            <a:ext cx="4438650" cy="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1"/>
          <p:cNvCxnSpPr/>
          <p:nvPr/>
        </p:nvCxnSpPr>
        <p:spPr>
          <a:xfrm>
            <a:off x="573125" y="1445150"/>
            <a:ext cx="1694700" cy="524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1"/>
          <p:cNvCxnSpPr/>
          <p:nvPr/>
        </p:nvCxnSpPr>
        <p:spPr>
          <a:xfrm flipH="1" rot="10800000">
            <a:off x="523775" y="872000"/>
            <a:ext cx="218700" cy="5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41"/>
          <p:cNvCxnSpPr/>
          <p:nvPr/>
        </p:nvCxnSpPr>
        <p:spPr>
          <a:xfrm rot="10800000">
            <a:off x="530275" y="1540900"/>
            <a:ext cx="26700" cy="11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1"/>
          <p:cNvSpPr/>
          <p:nvPr/>
        </p:nvSpPr>
        <p:spPr>
          <a:xfrm>
            <a:off x="4890925" y="3575800"/>
            <a:ext cx="774900" cy="774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278725" y="1146875"/>
            <a:ext cx="529800" cy="629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1 - </a:t>
            </a:r>
            <a:r>
              <a:rPr b="1" lang="en">
                <a:solidFill>
                  <a:srgbClr val="0000FF"/>
                </a:solidFill>
              </a:rPr>
              <a:t>BFS vs DFS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6235625" y="1596575"/>
            <a:ext cx="2596800" cy="28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Cost so far = 140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choose to expand Rimnicu Vilcea because it has the lowest MINIMUM VALUE based on the heuristic!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Which other city might be a viable option?</a:t>
            </a:r>
            <a:endParaRPr b="1"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4034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650" y="246250"/>
            <a:ext cx="4438650" cy="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2"/>
          <p:cNvCxnSpPr/>
          <p:nvPr/>
        </p:nvCxnSpPr>
        <p:spPr>
          <a:xfrm>
            <a:off x="573125" y="1445150"/>
            <a:ext cx="1694700" cy="524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2"/>
          <p:cNvCxnSpPr/>
          <p:nvPr/>
        </p:nvCxnSpPr>
        <p:spPr>
          <a:xfrm flipH="1" rot="10800000">
            <a:off x="523775" y="872000"/>
            <a:ext cx="218700" cy="5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2"/>
          <p:cNvCxnSpPr/>
          <p:nvPr/>
        </p:nvCxnSpPr>
        <p:spPr>
          <a:xfrm rot="10800000">
            <a:off x="530275" y="1540900"/>
            <a:ext cx="26700" cy="11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75" y="663125"/>
            <a:ext cx="2762250" cy="93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42"/>
          <p:cNvCxnSpPr/>
          <p:nvPr/>
        </p:nvCxnSpPr>
        <p:spPr>
          <a:xfrm rot="10800000">
            <a:off x="1178525" y="299200"/>
            <a:ext cx="1116000" cy="161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42"/>
          <p:cNvCxnSpPr/>
          <p:nvPr/>
        </p:nvCxnSpPr>
        <p:spPr>
          <a:xfrm rot="10800000">
            <a:off x="2357500" y="2009125"/>
            <a:ext cx="1435800" cy="9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42"/>
          <p:cNvCxnSpPr/>
          <p:nvPr/>
        </p:nvCxnSpPr>
        <p:spPr>
          <a:xfrm>
            <a:off x="2357500" y="2047050"/>
            <a:ext cx="306000" cy="608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2"/>
          <p:cNvSpPr/>
          <p:nvPr/>
        </p:nvSpPr>
        <p:spPr>
          <a:xfrm>
            <a:off x="4890925" y="3575800"/>
            <a:ext cx="774900" cy="774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278725" y="1146875"/>
            <a:ext cx="529800" cy="629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6160800" y="2171475"/>
            <a:ext cx="26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Which branch should we explore next?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Since the Arad--&gt;Sibiu--&gt;Fagaras route has an estimated total cost of 415, which is lower than all of the options available from Rimnicu Vilcea, we will look in that direction instead.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40346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650" y="246250"/>
            <a:ext cx="4438650" cy="8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3"/>
          <p:cNvCxnSpPr/>
          <p:nvPr/>
        </p:nvCxnSpPr>
        <p:spPr>
          <a:xfrm>
            <a:off x="573125" y="1445150"/>
            <a:ext cx="1694700" cy="524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43"/>
          <p:cNvCxnSpPr/>
          <p:nvPr/>
        </p:nvCxnSpPr>
        <p:spPr>
          <a:xfrm flipH="1" rot="10800000">
            <a:off x="523775" y="872000"/>
            <a:ext cx="218700" cy="5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3"/>
          <p:cNvCxnSpPr/>
          <p:nvPr/>
        </p:nvCxnSpPr>
        <p:spPr>
          <a:xfrm rot="10800000">
            <a:off x="530275" y="1540900"/>
            <a:ext cx="26700" cy="11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375" y="663125"/>
            <a:ext cx="2762250" cy="93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3"/>
          <p:cNvCxnSpPr/>
          <p:nvPr/>
        </p:nvCxnSpPr>
        <p:spPr>
          <a:xfrm rot="10800000">
            <a:off x="1178525" y="299200"/>
            <a:ext cx="1116000" cy="161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3"/>
          <p:cNvCxnSpPr/>
          <p:nvPr/>
        </p:nvCxnSpPr>
        <p:spPr>
          <a:xfrm rot="10800000">
            <a:off x="2357500" y="2009125"/>
            <a:ext cx="1435800" cy="9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3"/>
          <p:cNvCxnSpPr/>
          <p:nvPr/>
        </p:nvCxnSpPr>
        <p:spPr>
          <a:xfrm>
            <a:off x="2357500" y="2047050"/>
            <a:ext cx="306000" cy="608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8" name="Google Shape;32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938" y="1103500"/>
            <a:ext cx="2657475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3"/>
          <p:cNvCxnSpPr/>
          <p:nvPr/>
        </p:nvCxnSpPr>
        <p:spPr>
          <a:xfrm rot="10800000">
            <a:off x="2752125" y="2774800"/>
            <a:ext cx="1251000" cy="57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3"/>
          <p:cNvCxnSpPr/>
          <p:nvPr/>
        </p:nvCxnSpPr>
        <p:spPr>
          <a:xfrm rot="10800000">
            <a:off x="2702550" y="2774925"/>
            <a:ext cx="251400" cy="177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3"/>
          <p:cNvSpPr/>
          <p:nvPr/>
        </p:nvSpPr>
        <p:spPr>
          <a:xfrm>
            <a:off x="4890925" y="3575800"/>
            <a:ext cx="774900" cy="774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278725" y="1146875"/>
            <a:ext cx="529800" cy="629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6117450" y="1872850"/>
            <a:ext cx="26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Are we done?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Although we made it to Bucharest, the total actual cost was 450, which may not be the lowest overall, as a previously explored branch has a minimum overall value of 417.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So let’s check that one, too!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40346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44"/>
          <p:cNvCxnSpPr/>
          <p:nvPr/>
        </p:nvCxnSpPr>
        <p:spPr>
          <a:xfrm>
            <a:off x="573125" y="1445150"/>
            <a:ext cx="1694700" cy="524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4"/>
          <p:cNvCxnSpPr/>
          <p:nvPr/>
        </p:nvCxnSpPr>
        <p:spPr>
          <a:xfrm flipH="1" rot="10800000">
            <a:off x="523775" y="872000"/>
            <a:ext cx="218700" cy="5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4"/>
          <p:cNvCxnSpPr/>
          <p:nvPr/>
        </p:nvCxnSpPr>
        <p:spPr>
          <a:xfrm rot="10800000">
            <a:off x="530275" y="1540900"/>
            <a:ext cx="26700" cy="11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4"/>
          <p:cNvCxnSpPr/>
          <p:nvPr/>
        </p:nvCxnSpPr>
        <p:spPr>
          <a:xfrm rot="10800000">
            <a:off x="1178525" y="299200"/>
            <a:ext cx="1116000" cy="161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4"/>
          <p:cNvCxnSpPr/>
          <p:nvPr/>
        </p:nvCxnSpPr>
        <p:spPr>
          <a:xfrm rot="10800000">
            <a:off x="2357450" y="2053525"/>
            <a:ext cx="297900" cy="63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4"/>
          <p:cNvCxnSpPr/>
          <p:nvPr/>
        </p:nvCxnSpPr>
        <p:spPr>
          <a:xfrm>
            <a:off x="2348650" y="2026225"/>
            <a:ext cx="1461000" cy="64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4"/>
          <p:cNvCxnSpPr/>
          <p:nvPr/>
        </p:nvCxnSpPr>
        <p:spPr>
          <a:xfrm rot="10800000">
            <a:off x="2752125" y="2774800"/>
            <a:ext cx="1251000" cy="57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4"/>
          <p:cNvCxnSpPr/>
          <p:nvPr/>
        </p:nvCxnSpPr>
        <p:spPr>
          <a:xfrm rot="10800000">
            <a:off x="2702550" y="2774925"/>
            <a:ext cx="251400" cy="177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638" y="-12"/>
            <a:ext cx="5343525" cy="168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4"/>
          <p:cNvCxnSpPr/>
          <p:nvPr/>
        </p:nvCxnSpPr>
        <p:spPr>
          <a:xfrm>
            <a:off x="3841500" y="2171475"/>
            <a:ext cx="1388400" cy="1735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4"/>
          <p:cNvSpPr/>
          <p:nvPr/>
        </p:nvSpPr>
        <p:spPr>
          <a:xfrm>
            <a:off x="4890925" y="3575800"/>
            <a:ext cx="774900" cy="774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278725" y="1146875"/>
            <a:ext cx="529800" cy="629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6117450" y="2316750"/>
            <a:ext cx="2671500" cy="31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Are we done?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total actual cost for the highlighted branch is 418.  This is lower than the  MINIMUM VALUES of all other possible branches to the solutions.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40346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5"/>
          <p:cNvCxnSpPr/>
          <p:nvPr/>
        </p:nvCxnSpPr>
        <p:spPr>
          <a:xfrm>
            <a:off x="573125" y="1445150"/>
            <a:ext cx="1694700" cy="524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5"/>
          <p:cNvCxnSpPr/>
          <p:nvPr/>
        </p:nvCxnSpPr>
        <p:spPr>
          <a:xfrm flipH="1" rot="10800000">
            <a:off x="523775" y="872000"/>
            <a:ext cx="218700" cy="51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5"/>
          <p:cNvCxnSpPr/>
          <p:nvPr/>
        </p:nvCxnSpPr>
        <p:spPr>
          <a:xfrm rot="10800000">
            <a:off x="530275" y="1540900"/>
            <a:ext cx="26700" cy="112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5"/>
          <p:cNvCxnSpPr/>
          <p:nvPr/>
        </p:nvCxnSpPr>
        <p:spPr>
          <a:xfrm rot="10800000">
            <a:off x="1178525" y="299200"/>
            <a:ext cx="1116000" cy="161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5"/>
          <p:cNvCxnSpPr/>
          <p:nvPr/>
        </p:nvCxnSpPr>
        <p:spPr>
          <a:xfrm rot="10800000">
            <a:off x="2357425" y="2053500"/>
            <a:ext cx="1468200" cy="61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5"/>
          <p:cNvCxnSpPr/>
          <p:nvPr/>
        </p:nvCxnSpPr>
        <p:spPr>
          <a:xfrm>
            <a:off x="2357450" y="1969850"/>
            <a:ext cx="354300" cy="718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5"/>
          <p:cNvCxnSpPr/>
          <p:nvPr/>
        </p:nvCxnSpPr>
        <p:spPr>
          <a:xfrm rot="10800000">
            <a:off x="3825625" y="2171575"/>
            <a:ext cx="1404300" cy="171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5"/>
          <p:cNvCxnSpPr/>
          <p:nvPr/>
        </p:nvCxnSpPr>
        <p:spPr>
          <a:xfrm rot="10800000">
            <a:off x="2702550" y="2774925"/>
            <a:ext cx="251400" cy="177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5"/>
          <p:cNvCxnSpPr/>
          <p:nvPr/>
        </p:nvCxnSpPr>
        <p:spPr>
          <a:xfrm>
            <a:off x="2768100" y="2742075"/>
            <a:ext cx="1251300" cy="607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8" name="Google Shape;3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125" y="19900"/>
            <a:ext cx="5140875" cy="2085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5"/>
          <p:cNvCxnSpPr/>
          <p:nvPr/>
        </p:nvCxnSpPr>
        <p:spPr>
          <a:xfrm>
            <a:off x="4082675" y="3357525"/>
            <a:ext cx="1122900" cy="589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5"/>
          <p:cNvSpPr/>
          <p:nvPr/>
        </p:nvSpPr>
        <p:spPr>
          <a:xfrm>
            <a:off x="4931275" y="3624225"/>
            <a:ext cx="774900" cy="774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5"/>
          <p:cNvSpPr/>
          <p:nvPr/>
        </p:nvSpPr>
        <p:spPr>
          <a:xfrm>
            <a:off x="278725" y="1146875"/>
            <a:ext cx="529800" cy="629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2 - </a:t>
            </a:r>
            <a:r>
              <a:rPr b="1" lang="en"/>
              <a:t>Coding Exercise</a:t>
            </a:r>
            <a:endParaRPr b="1"/>
          </a:p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 your designated teams of 2: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Subgoal Label the A* Search in the Tree class.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Guiding Questions: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How will we keep track of the distance traveled?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How will we figure out the h-value of each node?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>
                <a:solidFill>
                  <a:srgbClr val="38761D"/>
                </a:solidFill>
              </a:rPr>
              <a:t>Extension: Write out pseudo-code for your A* Search with your partner.</a:t>
            </a:r>
            <a:endParaRPr b="1" i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2 - </a:t>
            </a:r>
            <a:r>
              <a:rPr b="1" lang="en"/>
              <a:t>Wrap Up Discussion Questions</a:t>
            </a:r>
            <a:r>
              <a:rPr lang="en"/>
              <a:t>:</a:t>
            </a:r>
            <a:endParaRPr/>
          </a:p>
        </p:txBody>
      </p:sp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difference between uninformed and informed search methods?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is A* generally so much more efficient than BFS or DFS?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potential real world applications of the A* search?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Treasure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Hook: Looking for treasure in a cave system and analyzing the approach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information would be valuable to have about each path?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625" y="257175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200" y="2667000"/>
            <a:ext cx="33718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Efficiency Considerations</a:t>
            </a:r>
            <a:r>
              <a:rPr lang="en"/>
              <a:t> - </a:t>
            </a:r>
            <a:r>
              <a:rPr lang="en"/>
              <a:t>Cave Diving</a:t>
            </a:r>
            <a:r>
              <a:rPr lang="en"/>
              <a:t> in Search of Treasure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125" y="1917250"/>
            <a:ext cx="2937975" cy="2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00" y="1731700"/>
            <a:ext cx="36576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25" y="0"/>
            <a:ext cx="7784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404150" y="276702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A</a:t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378775" y="140457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B</a:t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627800" y="2176500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C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7" y="0"/>
            <a:ext cx="80840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1910175" y="269017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D</a:t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332700" y="246542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E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30" y="0"/>
            <a:ext cx="8075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3226150" y="1923950"/>
            <a:ext cx="4051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DEAD END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7" y="0"/>
            <a:ext cx="80840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1910175" y="269017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F</a:t>
            </a:r>
            <a:endParaRPr sz="3400">
              <a:solidFill>
                <a:srgbClr val="FF0000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332700" y="2465425"/>
            <a:ext cx="6696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0000"/>
                </a:solidFill>
              </a:rPr>
              <a:t>G</a:t>
            </a:r>
            <a:endParaRPr sz="3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